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media1.mp4" ContentType="video/unknown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xfrm>
            <a:off x="6552713" y="796335"/>
            <a:ext cx="5182574" cy="13537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xfrm>
            <a:off x="1015562" y="2480378"/>
            <a:ext cx="16515830" cy="7783847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  <a:lvl2pPr>
              <a:defRPr sz="3900"/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922946" y="4422757"/>
            <a:ext cx="4442108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3.jpeg"/><Relationship Id="rId7" Type="http://schemas.openxmlformats.org/officeDocument/2006/relationships/image" Target="../media/image2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youtu.be/-nWhH-4wWBU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hyperlink" Target="https://twitter.com/KevlinHenney" TargetMode="External"/><Relationship Id="rId6" Type="http://schemas.openxmlformats.org/officeDocument/2006/relationships/image" Target="../media/image2.tif"/><Relationship Id="rId7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Relationship Id="rId3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oelonsoftware.com/2012/07/09/software-inventory/" TargetMode="External"/><Relationship Id="rId3" Type="http://schemas.openxmlformats.org/officeDocument/2006/relationships/image" Target="../media/image10.tif"/><Relationship Id="rId4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ichaelfeathers.typepad.com/michael_feathers_blog/2011/05/the-carrying-cost-of-code-taking-lean-seriously.html" TargetMode="External"/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jpe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5.jpeg"/><Relationship Id="rId7" Type="http://schemas.openxmlformats.org/officeDocument/2006/relationships/image" Target="../media/image13.png"/><Relationship Id="rId8" Type="http://schemas.openxmlformats.org/officeDocument/2006/relationships/image" Target="../media/image6.jpeg"/><Relationship Id="rId9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15.png"/><Relationship Id="rId4" Type="http://schemas.openxmlformats.org/officeDocument/2006/relationships/image" Target="../media/image8.jpeg"/><Relationship Id="rId5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7.png"/><Relationship Id="rId4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8.png"/><Relationship Id="rId4" Type="http://schemas.openxmlformats.org/officeDocument/2006/relationships/image" Target="../media/image4.tif"/><Relationship Id="rId5" Type="http://schemas.openxmlformats.org/officeDocument/2006/relationships/image" Target="../media/image19.png"/><Relationship Id="rId6" Type="http://schemas.openxmlformats.org/officeDocument/2006/relationships/image" Target="../media/image11.jpeg"/><Relationship Id="rId7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ADS S11: Lean Software Development…"/>
          <p:cNvSpPr txBox="1"/>
          <p:nvPr>
            <p:ph type="ctrTitle"/>
          </p:nvPr>
        </p:nvSpPr>
        <p:spPr>
          <a:xfrm>
            <a:off x="3213846" y="4271236"/>
            <a:ext cx="11860308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S11: Lean Software Development</a:t>
            </a:r>
          </a:p>
          <a:p>
            <a:pPr/>
            <a:r>
              <a:t>(Bloque 4 - Lean y Kanban)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Popularización TPS (1990)"/>
          <p:cNvSpPr txBox="1"/>
          <p:nvPr/>
        </p:nvSpPr>
        <p:spPr>
          <a:xfrm>
            <a:off x="776302" y="479821"/>
            <a:ext cx="6838885" cy="1986758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Popularización TPS (1990)</a:t>
            </a:r>
          </a:p>
        </p:txBody>
      </p:sp>
      <p:grpSp>
        <p:nvGrpSpPr>
          <p:cNvPr id="144" name="taiichi_ohno_toyota_production_system.jpg"/>
          <p:cNvGrpSpPr/>
          <p:nvPr/>
        </p:nvGrpSpPr>
        <p:grpSpPr>
          <a:xfrm>
            <a:off x="1756327" y="2984495"/>
            <a:ext cx="4878835" cy="6491625"/>
            <a:chOff x="0" y="0"/>
            <a:chExt cx="4878834" cy="6491623"/>
          </a:xfrm>
        </p:grpSpPr>
        <p:pic>
          <p:nvPicPr>
            <p:cNvPr id="143" name="taiichi_ohno_toyota_production_system.jpg" descr="taiichi_ohno_toyota_production_system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4624835" cy="61614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2" name="taiichi_ohno_toyota_production_system.jpg" descr="taiichi_ohno_toyota_production_system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78835" cy="6491624"/>
            </a:xfrm>
            <a:prstGeom prst="rect">
              <a:avLst/>
            </a:prstGeom>
            <a:effectLst/>
          </p:spPr>
        </p:pic>
      </p:grpSp>
      <p:grpSp>
        <p:nvGrpSpPr>
          <p:cNvPr id="147" name="machine-change-world.png"/>
          <p:cNvGrpSpPr/>
          <p:nvPr/>
        </p:nvGrpSpPr>
        <p:grpSpPr>
          <a:xfrm>
            <a:off x="8223073" y="3143580"/>
            <a:ext cx="4072183" cy="6232974"/>
            <a:chOff x="0" y="0"/>
            <a:chExt cx="4072182" cy="6232972"/>
          </a:xfrm>
        </p:grpSpPr>
        <p:pic>
          <p:nvPicPr>
            <p:cNvPr id="146" name="machine-change-world.png" descr="machine-change-worl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3818183" cy="59027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machine-change-world.png" descr="machine-change-world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072183" cy="6232973"/>
            </a:xfrm>
            <a:prstGeom prst="rect">
              <a:avLst/>
            </a:prstGeom>
            <a:effectLst/>
          </p:spPr>
        </p:pic>
      </p:grpSp>
      <p:sp>
        <p:nvSpPr>
          <p:cNvPr id="148" name="1988"/>
          <p:cNvSpPr txBox="1"/>
          <p:nvPr/>
        </p:nvSpPr>
        <p:spPr>
          <a:xfrm>
            <a:off x="3712143" y="9460434"/>
            <a:ext cx="1164915" cy="652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700"/>
            </a:lvl1pPr>
          </a:lstStyle>
          <a:p>
            <a:pPr/>
            <a:r>
              <a:t>1988</a:t>
            </a:r>
          </a:p>
        </p:txBody>
      </p:sp>
      <p:sp>
        <p:nvSpPr>
          <p:cNvPr id="149" name="1991"/>
          <p:cNvSpPr txBox="1"/>
          <p:nvPr/>
        </p:nvSpPr>
        <p:spPr>
          <a:xfrm>
            <a:off x="9612159" y="9403545"/>
            <a:ext cx="1164914" cy="652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700"/>
            </a:lvl1pPr>
          </a:lstStyle>
          <a:p>
            <a:pPr/>
            <a:r>
              <a:t>1991</a:t>
            </a:r>
          </a:p>
        </p:txBody>
      </p:sp>
      <p:grpSp>
        <p:nvGrpSpPr>
          <p:cNvPr id="152" name="9780743249270.jpg"/>
          <p:cNvGrpSpPr/>
          <p:nvPr/>
        </p:nvGrpSpPr>
        <p:grpSpPr>
          <a:xfrm>
            <a:off x="13127358" y="3084152"/>
            <a:ext cx="4072183" cy="6152252"/>
            <a:chOff x="0" y="0"/>
            <a:chExt cx="4072182" cy="6152250"/>
          </a:xfrm>
        </p:grpSpPr>
        <p:pic>
          <p:nvPicPr>
            <p:cNvPr id="151" name="9780743249270.jpg" descr="9780743249270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3818183" cy="58220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9780743249270.jpg" descr="9780743249270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072183" cy="6152251"/>
            </a:xfrm>
            <a:prstGeom prst="rect">
              <a:avLst/>
            </a:prstGeom>
            <a:effectLst/>
          </p:spPr>
        </p:pic>
      </p:grpSp>
      <p:sp>
        <p:nvSpPr>
          <p:cNvPr id="153" name="1996"/>
          <p:cNvSpPr txBox="1"/>
          <p:nvPr/>
        </p:nvSpPr>
        <p:spPr>
          <a:xfrm>
            <a:off x="14580993" y="9403545"/>
            <a:ext cx="1164915" cy="652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700"/>
            </a:lvl1pPr>
          </a:lstStyle>
          <a:p>
            <a:pPr/>
            <a:r>
              <a:t>1996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Popularización Lean (2010)"/>
          <p:cNvSpPr txBox="1"/>
          <p:nvPr/>
        </p:nvSpPr>
        <p:spPr>
          <a:xfrm>
            <a:off x="776302" y="479821"/>
            <a:ext cx="6838885" cy="1986758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Popularización Lean (2010)</a:t>
            </a:r>
          </a:p>
        </p:txBody>
      </p:sp>
      <p:pic>
        <p:nvPicPr>
          <p:cNvPr id="157" name="51Zymoq7UnL._SX325_BO1,204,203,200_.jpg" descr="51Zymoq7UnL._SX325_BO1,204,203,200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705" y="3407342"/>
            <a:ext cx="4152901" cy="6337301"/>
          </a:xfrm>
          <a:prstGeom prst="rect">
            <a:avLst/>
          </a:prstGeom>
          <a:ln w="3175">
            <a:miter lim="400000"/>
          </a:ln>
        </p:spPr>
      </p:pic>
      <p:pic>
        <p:nvPicPr>
          <p:cNvPr id="158" name="41mmarm48rL._SX319_BO1,204,203,200_.jpg" descr="41mmarm48rL._SX319_BO1,204,203,200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4097" y="1774401"/>
            <a:ext cx="4076701" cy="6337301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41cHRfR6KVL._SX339_BO1,204,203,200_.jpg" descr="41cHRfR6KVL._SX339_BO1,204,203,200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1642" y="330890"/>
            <a:ext cx="3887683" cy="5689014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51qwAMXG7sL._SX333_BO1,204,203,200_.jpg" descr="51qwAMXG7sL._SX333_BO1,204,203,200_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82155" y="751209"/>
            <a:ext cx="4254501" cy="63373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51lUV-kQs6L._SX330_BO1,204,203,200_.jpg" descr="51lUV-kQs6L._SX330_BO1,204,203,200_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94991" y="4898261"/>
            <a:ext cx="4216401" cy="6337301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41K-f8KBuxL._SX331_BO1,204,203,200_.jpg" descr="41K-f8KBuxL._SX331_BO1,204,203,200_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39330" y="5429508"/>
            <a:ext cx="4229101" cy="6337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Algunas técnicas lean"/>
          <p:cNvSpPr txBox="1"/>
          <p:nvPr/>
        </p:nvSpPr>
        <p:spPr>
          <a:xfrm>
            <a:off x="4019763" y="5108060"/>
            <a:ext cx="10248474" cy="10360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algn="ctr">
              <a:defRPr b="1" sz="5600"/>
            </a:lvl1pPr>
          </a:lstStyle>
          <a:p>
            <a:pPr/>
            <a:r>
              <a:t>Algunas técnicas lean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Flujo de trabajo"/>
          <p:cNvSpPr txBox="1"/>
          <p:nvPr>
            <p:ph type="title"/>
          </p:nvPr>
        </p:nvSpPr>
        <p:spPr>
          <a:xfrm>
            <a:off x="6820620" y="871298"/>
            <a:ext cx="4646760" cy="1203804"/>
          </a:xfrm>
          <a:prstGeom prst="rect">
            <a:avLst/>
          </a:prstGeom>
        </p:spPr>
        <p:txBody>
          <a:bodyPr/>
          <a:lstStyle/>
          <a:p>
            <a:pPr/>
            <a:r>
              <a:t>Flujo de trabajo</a:t>
            </a:r>
          </a:p>
        </p:txBody>
      </p:sp>
      <p:sp>
        <p:nvSpPr>
          <p:cNvPr id="169" name="Se construye un flujo de proceso y en cada paso se le añade valor al producto.…"/>
          <p:cNvSpPr txBox="1"/>
          <p:nvPr/>
        </p:nvSpPr>
        <p:spPr>
          <a:xfrm>
            <a:off x="692028" y="3318322"/>
            <a:ext cx="5645959" cy="4615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68923" indent="-468923">
              <a:spcBef>
                <a:spcPts val="1200"/>
              </a:spcBef>
              <a:buSzPct val="125000"/>
              <a:buChar char="•"/>
              <a:defRPr sz="3600"/>
            </a:pPr>
            <a:r>
              <a:t>Se construye un flujo de proceso y en cada paso se le añade valor al producto.</a:t>
            </a:r>
          </a:p>
          <a:p>
            <a:pPr marL="468923" indent="-468923">
              <a:spcBef>
                <a:spcPts val="1200"/>
              </a:spcBef>
              <a:buSzPct val="125000"/>
              <a:buChar char="•"/>
              <a:defRPr sz="3600"/>
            </a:pPr>
            <a:r>
              <a:t>Hay que optimizar el flujo: hacerlo lo más continuo, predecible y corto posible.</a:t>
            </a:r>
          </a:p>
        </p:txBody>
      </p:sp>
      <p:pic>
        <p:nvPicPr>
          <p:cNvPr id="170" name="TPS-3.gif" descr="TPS-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1722" y="2605769"/>
            <a:ext cx="10485321" cy="749431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Value Stream Mapping"/>
          <p:cNvSpPr txBox="1"/>
          <p:nvPr>
            <p:ph type="title"/>
          </p:nvPr>
        </p:nvSpPr>
        <p:spPr>
          <a:xfrm>
            <a:off x="5805586" y="871298"/>
            <a:ext cx="6676828" cy="1203804"/>
          </a:xfrm>
          <a:prstGeom prst="rect">
            <a:avLst/>
          </a:prstGeom>
        </p:spPr>
        <p:txBody>
          <a:bodyPr/>
          <a:lstStyle/>
          <a:p>
            <a:pPr/>
            <a:r>
              <a:t>Value Stream Mapping</a:t>
            </a:r>
          </a:p>
        </p:txBody>
      </p:sp>
      <p:pic>
        <p:nvPicPr>
          <p:cNvPr id="174" name="value-stream.png" descr="value-stre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59" y="2978731"/>
            <a:ext cx="16774082" cy="52947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無駄 muda (waste, desperdicio)"/>
          <p:cNvSpPr txBox="1"/>
          <p:nvPr>
            <p:ph type="title"/>
          </p:nvPr>
        </p:nvSpPr>
        <p:spPr>
          <a:xfrm>
            <a:off x="4655611" y="871298"/>
            <a:ext cx="8976778" cy="1203804"/>
          </a:xfrm>
          <a:prstGeom prst="rect">
            <a:avLst/>
          </a:prstGeom>
        </p:spPr>
        <p:txBody>
          <a:bodyPr/>
          <a:lstStyle/>
          <a:p>
            <a:pPr/>
            <a:r>
              <a:t>無駄 muda (waste, desperdicio)</a:t>
            </a:r>
          </a:p>
        </p:txBody>
      </p:sp>
      <p:pic>
        <p:nvPicPr>
          <p:cNvPr id="17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7603" y="2670740"/>
            <a:ext cx="14367003" cy="70108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1" name="url?sa=i&amp;source=images&amp;cd=&amp;docid=gGqi2uS4Y2CkaM&amp;tbnid=SwlIufAg-NwKTM-&amp;ved=&amp;url=http%3A%2F%2Felsmar.com%2FPull_Systems%2Fsld009.png" descr="url?sa=i&amp;source=images&amp;cd=&amp;docid=gGqi2uS4Y2CkaM&amp;tbnid=SwlIufAg-NwKTM-&amp;ved=&amp;url=http%3A%2F%2Felsmar.com%2FPull_Systems%2Fsld0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1998" y="1043165"/>
            <a:ext cx="12464004" cy="93436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Kanban Pull Simple Demo.mp4" descr="Kanban Pull Simple 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20390" y="1872439"/>
            <a:ext cx="11306174" cy="8479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7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WIP Limit"/>
          <p:cNvSpPr txBox="1"/>
          <p:nvPr>
            <p:ph type="title"/>
          </p:nvPr>
        </p:nvSpPr>
        <p:spPr>
          <a:xfrm>
            <a:off x="7689374" y="871298"/>
            <a:ext cx="2909252" cy="1203804"/>
          </a:xfrm>
          <a:prstGeom prst="rect">
            <a:avLst/>
          </a:prstGeom>
        </p:spPr>
        <p:txBody>
          <a:bodyPr/>
          <a:lstStyle/>
          <a:p>
            <a:pPr/>
            <a:r>
              <a:t>WIP Limit</a:t>
            </a:r>
          </a:p>
        </p:txBody>
      </p:sp>
      <p:pic>
        <p:nvPicPr>
          <p:cNvPr id="1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1864" y="2434396"/>
            <a:ext cx="14818667" cy="78868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1" name="看板 Kanban"/>
          <p:cNvSpPr txBox="1"/>
          <p:nvPr>
            <p:ph type="title"/>
          </p:nvPr>
        </p:nvSpPr>
        <p:spPr>
          <a:xfrm>
            <a:off x="1395629" y="871298"/>
            <a:ext cx="3885446" cy="1203804"/>
          </a:xfrm>
          <a:prstGeom prst="rect">
            <a:avLst/>
          </a:prstGeom>
        </p:spPr>
        <p:txBody>
          <a:bodyPr/>
          <a:lstStyle/>
          <a:p>
            <a:pPr/>
            <a:r>
              <a:t>看板 Kanban</a:t>
            </a:r>
          </a:p>
        </p:txBody>
      </p:sp>
      <p:pic>
        <p:nvPicPr>
          <p:cNvPr id="192" name="Smart-Kanban-card.jpg" descr="Smart-Kanban-car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1039" y="933943"/>
            <a:ext cx="6245335" cy="3693115"/>
          </a:xfrm>
          <a:prstGeom prst="rect">
            <a:avLst/>
          </a:prstGeom>
          <a:ln w="3175">
            <a:miter lim="400000"/>
          </a:ln>
        </p:spPr>
      </p:pic>
      <p:pic>
        <p:nvPicPr>
          <p:cNvPr id="193" name="Slide12.jpg" descr="Slide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092" y="2936984"/>
            <a:ext cx="8843968" cy="6632976"/>
          </a:xfrm>
          <a:prstGeom prst="rect">
            <a:avLst/>
          </a:prstGeom>
          <a:ln w="3175">
            <a:miter lim="400000"/>
          </a:ln>
        </p:spPr>
      </p:pic>
      <p:pic>
        <p:nvPicPr>
          <p:cNvPr id="194" name="9f1bdeb3cc979da6bea67dad5dc34f3b.jpg" descr="9f1bdeb3cc979da6bea67dad5dc34f3b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18138" y="5534952"/>
            <a:ext cx="6371136" cy="477835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 tweet de la sem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tweet de la semana</a:t>
            </a:r>
          </a:p>
        </p:txBody>
      </p:sp>
      <p:sp>
        <p:nvSpPr>
          <p:cNvPr id="5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" name="pasted-image.tiff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6440475" y="2068638"/>
            <a:ext cx="10904275" cy="6125931"/>
            <a:chOff x="0" y="0"/>
            <a:chExt cx="10904274" cy="6125930"/>
          </a:xfrm>
        </p:grpSpPr>
        <p:pic>
          <p:nvPicPr>
            <p:cNvPr id="59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10650275" cy="57957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904275" cy="6125931"/>
            </a:xfrm>
            <a:prstGeom prst="rect">
              <a:avLst/>
            </a:prstGeom>
            <a:effectLst/>
          </p:spPr>
        </p:pic>
      </p:grpSp>
      <p:grpSp>
        <p:nvGrpSpPr>
          <p:cNvPr id="63" name="pasted-image.tiff">
            <a:hlinkClick r:id="rId5" invalidUrl="" action="" tgtFrame="" tooltip="" history="1" highlightClick="0" endSnd="0"/>
          </p:cNvPr>
          <p:cNvGrpSpPr/>
          <p:nvPr/>
        </p:nvGrpSpPr>
        <p:grpSpPr>
          <a:xfrm>
            <a:off x="1372910" y="5781987"/>
            <a:ext cx="6206689" cy="5235837"/>
            <a:chOff x="0" y="0"/>
            <a:chExt cx="6206688" cy="5235835"/>
          </a:xfrm>
        </p:grpSpPr>
        <p:pic>
          <p:nvPicPr>
            <p:cNvPr id="62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5952689" cy="49056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" name="pasted-image.tiff" descr="pasted-image.tif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6206689" cy="52358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Tableros Kanban en desarrollo de software"/>
          <p:cNvSpPr txBox="1"/>
          <p:nvPr>
            <p:ph type="title"/>
          </p:nvPr>
        </p:nvSpPr>
        <p:spPr>
          <a:xfrm>
            <a:off x="2982752" y="871298"/>
            <a:ext cx="12322496" cy="1203804"/>
          </a:xfrm>
          <a:prstGeom prst="rect">
            <a:avLst/>
          </a:prstGeom>
        </p:spPr>
        <p:txBody>
          <a:bodyPr/>
          <a:lstStyle/>
          <a:p>
            <a:pPr/>
            <a:r>
              <a:t>Tableros Kanban en desarrollo de software</a:t>
            </a:r>
          </a:p>
        </p:txBody>
      </p:sp>
      <p:pic>
        <p:nvPicPr>
          <p:cNvPr id="198" name="tableros-kanban.png" descr="tableros-kanb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2107" y="2369546"/>
            <a:ext cx="11730928" cy="795096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Juego: Pasar las monedas"/>
          <p:cNvSpPr txBox="1"/>
          <p:nvPr>
            <p:ph type="title"/>
          </p:nvPr>
        </p:nvSpPr>
        <p:spPr>
          <a:xfrm>
            <a:off x="4987525" y="796335"/>
            <a:ext cx="8571904" cy="1353730"/>
          </a:xfrm>
          <a:prstGeom prst="rect">
            <a:avLst/>
          </a:prstGeom>
        </p:spPr>
        <p:txBody>
          <a:bodyPr/>
          <a:lstStyle/>
          <a:p>
            <a:pPr/>
            <a:r>
              <a:t>Juego: Pasar las monedas</a:t>
            </a:r>
          </a:p>
        </p:txBody>
      </p:sp>
      <p:sp>
        <p:nvSpPr>
          <p:cNvPr id="20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8941" y="2634257"/>
            <a:ext cx="9084318" cy="7262814"/>
          </a:xfrm>
          <a:prstGeom prst="rect">
            <a:avLst/>
          </a:prstGeom>
          <a:ln w="3175">
            <a:miter lim="400000"/>
          </a:ln>
        </p:spPr>
      </p:pic>
      <p:sp>
        <p:nvSpPr>
          <p:cNvPr id="2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3 ron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rondas</a:t>
            </a:r>
          </a:p>
        </p:txBody>
      </p:sp>
      <p:sp>
        <p:nvSpPr>
          <p:cNvPr id="206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Cada encargado:…"/>
          <p:cNvSpPr txBox="1"/>
          <p:nvPr/>
        </p:nvSpPr>
        <p:spPr>
          <a:xfrm>
            <a:off x="11349156" y="610060"/>
            <a:ext cx="6379727" cy="23218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>
            <a:spAutoFit/>
          </a:bodyPr>
          <a:lstStyle/>
          <a:p>
            <a:pPr>
              <a:defRPr sz="2400"/>
            </a:pPr>
            <a:r>
              <a:rPr b="1"/>
              <a:t>Cada encargado</a:t>
            </a:r>
            <a:r>
              <a:t>: </a:t>
            </a:r>
          </a:p>
          <a:p>
            <a:pPr marL="265545" indent="-138545">
              <a:buSzPct val="125000"/>
              <a:buChar char="•"/>
              <a:defRPr sz="2400"/>
            </a:pPr>
            <a:r>
              <a:t>Pone en marcha el cronómetro cuando su trabajador </a:t>
            </a:r>
            <a:br/>
            <a:r>
              <a:t>recibe la moneda #1</a:t>
            </a:r>
          </a:p>
          <a:p>
            <a:pPr marL="265545" indent="-138545">
              <a:buSzPct val="125000"/>
              <a:buChar char="•"/>
              <a:defRPr sz="2400"/>
            </a:pPr>
            <a:r>
              <a:t>Para el cronómetro cuando el trabajador envía su moneda #20</a:t>
            </a:r>
          </a:p>
        </p:txBody>
      </p:sp>
      <p:pic>
        <p:nvPicPr>
          <p:cNvPr id="20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3804" y="3988593"/>
            <a:ext cx="2515196" cy="135433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13" name="Agrupar"/>
          <p:cNvGrpSpPr/>
          <p:nvPr/>
        </p:nvGrpSpPr>
        <p:grpSpPr>
          <a:xfrm>
            <a:off x="11153179" y="4033242"/>
            <a:ext cx="892970" cy="1250156"/>
            <a:chOff x="0" y="0"/>
            <a:chExt cx="892968" cy="1250155"/>
          </a:xfrm>
        </p:grpSpPr>
        <p:sp>
          <p:nvSpPr>
            <p:cNvPr id="209" name="Figura"/>
            <p:cNvSpPr/>
            <p:nvPr/>
          </p:nvSpPr>
          <p:spPr>
            <a:xfrm flipH="1">
              <a:off x="-1" y="376921"/>
              <a:ext cx="892970" cy="87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0477" fill="norm" stroke="1" extrusionOk="0">
                  <a:moveTo>
                    <a:pt x="4075" y="18074"/>
                  </a:moveTo>
                  <a:cubicBezTo>
                    <a:pt x="4075" y="18074"/>
                    <a:pt x="2458" y="19797"/>
                    <a:pt x="725" y="17749"/>
                  </a:cubicBezTo>
                  <a:cubicBezTo>
                    <a:pt x="-760" y="15995"/>
                    <a:pt x="263" y="5383"/>
                    <a:pt x="1767" y="2974"/>
                  </a:cubicBezTo>
                  <a:cubicBezTo>
                    <a:pt x="4248" y="-1000"/>
                    <a:pt x="6091" y="156"/>
                    <a:pt x="6091" y="156"/>
                  </a:cubicBezTo>
                  <a:cubicBezTo>
                    <a:pt x="6091" y="156"/>
                    <a:pt x="5839" y="3083"/>
                    <a:pt x="8677" y="2974"/>
                  </a:cubicBezTo>
                  <a:cubicBezTo>
                    <a:pt x="9408" y="2945"/>
                    <a:pt x="10996" y="3049"/>
                    <a:pt x="11410" y="2974"/>
                  </a:cubicBezTo>
                  <a:cubicBezTo>
                    <a:pt x="13595" y="2573"/>
                    <a:pt x="12658" y="156"/>
                    <a:pt x="12658" y="156"/>
                  </a:cubicBezTo>
                  <a:cubicBezTo>
                    <a:pt x="12658" y="156"/>
                    <a:pt x="16001" y="-432"/>
                    <a:pt x="18507" y="2974"/>
                  </a:cubicBezTo>
                  <a:cubicBezTo>
                    <a:pt x="20253" y="5345"/>
                    <a:pt x="20840" y="16179"/>
                    <a:pt x="19344" y="17929"/>
                  </a:cubicBezTo>
                  <a:cubicBezTo>
                    <a:pt x="18312" y="19136"/>
                    <a:pt x="15706" y="17835"/>
                    <a:pt x="15706" y="17835"/>
                  </a:cubicBezTo>
                  <a:cubicBezTo>
                    <a:pt x="15706" y="17835"/>
                    <a:pt x="14403" y="19283"/>
                    <a:pt x="13538" y="19763"/>
                  </a:cubicBezTo>
                  <a:cubicBezTo>
                    <a:pt x="12031" y="20600"/>
                    <a:pt x="10253" y="20470"/>
                    <a:pt x="9890" y="20467"/>
                  </a:cubicBezTo>
                  <a:cubicBezTo>
                    <a:pt x="9479" y="20463"/>
                    <a:pt x="8194" y="20222"/>
                    <a:pt x="6065" y="19535"/>
                  </a:cubicBezTo>
                  <a:cubicBezTo>
                    <a:pt x="5578" y="19377"/>
                    <a:pt x="4075" y="18074"/>
                    <a:pt x="4075" y="18074"/>
                  </a:cubicBezTo>
                  <a:close/>
                </a:path>
              </a:pathLst>
            </a:custGeom>
            <a:gradFill flip="none" rotWithShape="1">
              <a:gsLst>
                <a:gs pos="1076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0" name="Línea"/>
            <p:cNvSpPr/>
            <p:nvPr/>
          </p:nvSpPr>
          <p:spPr>
            <a:xfrm>
              <a:off x="165051" y="584035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1" name="Óvalo"/>
            <p:cNvSpPr/>
            <p:nvPr/>
          </p:nvSpPr>
          <p:spPr>
            <a:xfrm flipH="1">
              <a:off x="196452" y="0"/>
              <a:ext cx="499774" cy="526859"/>
            </a:xfrm>
            <a:prstGeom prst="ellipse">
              <a:avLst/>
            </a:prstGeom>
            <a:gradFill flip="none" rotWithShape="1">
              <a:gsLst>
                <a:gs pos="1921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2" name="Línea"/>
            <p:cNvSpPr/>
            <p:nvPr/>
          </p:nvSpPr>
          <p:spPr>
            <a:xfrm flipH="1">
              <a:off x="709385" y="591560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18" name="Agrupar"/>
          <p:cNvGrpSpPr/>
          <p:nvPr/>
        </p:nvGrpSpPr>
        <p:grpSpPr>
          <a:xfrm>
            <a:off x="15112007" y="4033242"/>
            <a:ext cx="892970" cy="1250156"/>
            <a:chOff x="0" y="0"/>
            <a:chExt cx="892968" cy="1250155"/>
          </a:xfrm>
        </p:grpSpPr>
        <p:sp>
          <p:nvSpPr>
            <p:cNvPr id="214" name="Figura"/>
            <p:cNvSpPr/>
            <p:nvPr/>
          </p:nvSpPr>
          <p:spPr>
            <a:xfrm flipH="1">
              <a:off x="-1" y="376921"/>
              <a:ext cx="892970" cy="87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0477" fill="norm" stroke="1" extrusionOk="0">
                  <a:moveTo>
                    <a:pt x="4075" y="18074"/>
                  </a:moveTo>
                  <a:cubicBezTo>
                    <a:pt x="4075" y="18074"/>
                    <a:pt x="2458" y="19797"/>
                    <a:pt x="725" y="17749"/>
                  </a:cubicBezTo>
                  <a:cubicBezTo>
                    <a:pt x="-760" y="15995"/>
                    <a:pt x="263" y="5383"/>
                    <a:pt x="1767" y="2974"/>
                  </a:cubicBezTo>
                  <a:cubicBezTo>
                    <a:pt x="4248" y="-1000"/>
                    <a:pt x="6091" y="156"/>
                    <a:pt x="6091" y="156"/>
                  </a:cubicBezTo>
                  <a:cubicBezTo>
                    <a:pt x="6091" y="156"/>
                    <a:pt x="5839" y="3083"/>
                    <a:pt x="8677" y="2974"/>
                  </a:cubicBezTo>
                  <a:cubicBezTo>
                    <a:pt x="9408" y="2945"/>
                    <a:pt x="10996" y="3049"/>
                    <a:pt x="11410" y="2974"/>
                  </a:cubicBezTo>
                  <a:cubicBezTo>
                    <a:pt x="13595" y="2573"/>
                    <a:pt x="12658" y="156"/>
                    <a:pt x="12658" y="156"/>
                  </a:cubicBezTo>
                  <a:cubicBezTo>
                    <a:pt x="12658" y="156"/>
                    <a:pt x="16001" y="-432"/>
                    <a:pt x="18507" y="2974"/>
                  </a:cubicBezTo>
                  <a:cubicBezTo>
                    <a:pt x="20253" y="5345"/>
                    <a:pt x="20840" y="16179"/>
                    <a:pt x="19344" y="17929"/>
                  </a:cubicBezTo>
                  <a:cubicBezTo>
                    <a:pt x="18312" y="19136"/>
                    <a:pt x="15706" y="17835"/>
                    <a:pt x="15706" y="17835"/>
                  </a:cubicBezTo>
                  <a:cubicBezTo>
                    <a:pt x="15706" y="17835"/>
                    <a:pt x="14403" y="19283"/>
                    <a:pt x="13538" y="19763"/>
                  </a:cubicBezTo>
                  <a:cubicBezTo>
                    <a:pt x="12031" y="20600"/>
                    <a:pt x="10253" y="20470"/>
                    <a:pt x="9890" y="20467"/>
                  </a:cubicBezTo>
                  <a:cubicBezTo>
                    <a:pt x="9479" y="20463"/>
                    <a:pt x="8194" y="20222"/>
                    <a:pt x="6065" y="19535"/>
                  </a:cubicBezTo>
                  <a:cubicBezTo>
                    <a:pt x="5578" y="19377"/>
                    <a:pt x="4075" y="18074"/>
                    <a:pt x="4075" y="18074"/>
                  </a:cubicBezTo>
                  <a:close/>
                </a:path>
              </a:pathLst>
            </a:custGeom>
            <a:gradFill flip="none" rotWithShape="1">
              <a:gsLst>
                <a:gs pos="1076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5" name="Línea"/>
            <p:cNvSpPr/>
            <p:nvPr/>
          </p:nvSpPr>
          <p:spPr>
            <a:xfrm>
              <a:off x="165051" y="584035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6" name="Óvalo"/>
            <p:cNvSpPr/>
            <p:nvPr/>
          </p:nvSpPr>
          <p:spPr>
            <a:xfrm flipH="1">
              <a:off x="196452" y="0"/>
              <a:ext cx="499774" cy="526859"/>
            </a:xfrm>
            <a:prstGeom prst="ellipse">
              <a:avLst/>
            </a:prstGeom>
            <a:gradFill flip="none" rotWithShape="1">
              <a:gsLst>
                <a:gs pos="1921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7" name="Línea"/>
            <p:cNvSpPr/>
            <p:nvPr/>
          </p:nvSpPr>
          <p:spPr>
            <a:xfrm flipH="1">
              <a:off x="709385" y="591560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pic>
        <p:nvPicPr>
          <p:cNvPr id="21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9625" y="6399609"/>
            <a:ext cx="2693790" cy="141386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24" name="Agrupar"/>
          <p:cNvGrpSpPr/>
          <p:nvPr/>
        </p:nvGrpSpPr>
        <p:grpSpPr>
          <a:xfrm>
            <a:off x="11153179" y="6488906"/>
            <a:ext cx="892970" cy="1250156"/>
            <a:chOff x="0" y="0"/>
            <a:chExt cx="892968" cy="1250155"/>
          </a:xfrm>
        </p:grpSpPr>
        <p:sp>
          <p:nvSpPr>
            <p:cNvPr id="220" name="Figura"/>
            <p:cNvSpPr/>
            <p:nvPr/>
          </p:nvSpPr>
          <p:spPr>
            <a:xfrm flipH="1">
              <a:off x="-1" y="376921"/>
              <a:ext cx="892970" cy="87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0477" fill="norm" stroke="1" extrusionOk="0">
                  <a:moveTo>
                    <a:pt x="4075" y="18074"/>
                  </a:moveTo>
                  <a:cubicBezTo>
                    <a:pt x="4075" y="18074"/>
                    <a:pt x="2458" y="19797"/>
                    <a:pt x="725" y="17749"/>
                  </a:cubicBezTo>
                  <a:cubicBezTo>
                    <a:pt x="-760" y="15995"/>
                    <a:pt x="263" y="5383"/>
                    <a:pt x="1767" y="2974"/>
                  </a:cubicBezTo>
                  <a:cubicBezTo>
                    <a:pt x="4248" y="-1000"/>
                    <a:pt x="6091" y="156"/>
                    <a:pt x="6091" y="156"/>
                  </a:cubicBezTo>
                  <a:cubicBezTo>
                    <a:pt x="6091" y="156"/>
                    <a:pt x="5839" y="3083"/>
                    <a:pt x="8677" y="2974"/>
                  </a:cubicBezTo>
                  <a:cubicBezTo>
                    <a:pt x="9408" y="2945"/>
                    <a:pt x="10996" y="3049"/>
                    <a:pt x="11410" y="2974"/>
                  </a:cubicBezTo>
                  <a:cubicBezTo>
                    <a:pt x="13595" y="2573"/>
                    <a:pt x="12658" y="156"/>
                    <a:pt x="12658" y="156"/>
                  </a:cubicBezTo>
                  <a:cubicBezTo>
                    <a:pt x="12658" y="156"/>
                    <a:pt x="16001" y="-432"/>
                    <a:pt x="18507" y="2974"/>
                  </a:cubicBezTo>
                  <a:cubicBezTo>
                    <a:pt x="20253" y="5345"/>
                    <a:pt x="20840" y="16179"/>
                    <a:pt x="19344" y="17929"/>
                  </a:cubicBezTo>
                  <a:cubicBezTo>
                    <a:pt x="18312" y="19136"/>
                    <a:pt x="15706" y="17835"/>
                    <a:pt x="15706" y="17835"/>
                  </a:cubicBezTo>
                  <a:cubicBezTo>
                    <a:pt x="15706" y="17835"/>
                    <a:pt x="14403" y="19283"/>
                    <a:pt x="13538" y="19763"/>
                  </a:cubicBezTo>
                  <a:cubicBezTo>
                    <a:pt x="12031" y="20600"/>
                    <a:pt x="10253" y="20470"/>
                    <a:pt x="9890" y="20467"/>
                  </a:cubicBezTo>
                  <a:cubicBezTo>
                    <a:pt x="9479" y="20463"/>
                    <a:pt x="8194" y="20222"/>
                    <a:pt x="6065" y="19535"/>
                  </a:cubicBezTo>
                  <a:cubicBezTo>
                    <a:pt x="5578" y="19377"/>
                    <a:pt x="4075" y="18074"/>
                    <a:pt x="4075" y="18074"/>
                  </a:cubicBezTo>
                  <a:close/>
                </a:path>
              </a:pathLst>
            </a:custGeom>
            <a:gradFill flip="none" rotWithShape="1">
              <a:gsLst>
                <a:gs pos="1076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21" name="Línea"/>
            <p:cNvSpPr/>
            <p:nvPr/>
          </p:nvSpPr>
          <p:spPr>
            <a:xfrm>
              <a:off x="165051" y="584035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22" name="Óvalo"/>
            <p:cNvSpPr/>
            <p:nvPr/>
          </p:nvSpPr>
          <p:spPr>
            <a:xfrm flipH="1">
              <a:off x="196452" y="0"/>
              <a:ext cx="499774" cy="526859"/>
            </a:xfrm>
            <a:prstGeom prst="ellipse">
              <a:avLst/>
            </a:prstGeom>
            <a:gradFill flip="none" rotWithShape="1">
              <a:gsLst>
                <a:gs pos="1921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23" name="Línea"/>
            <p:cNvSpPr/>
            <p:nvPr/>
          </p:nvSpPr>
          <p:spPr>
            <a:xfrm flipH="1">
              <a:off x="709385" y="591560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29" name="Agrupar"/>
          <p:cNvGrpSpPr/>
          <p:nvPr/>
        </p:nvGrpSpPr>
        <p:grpSpPr>
          <a:xfrm>
            <a:off x="15112007" y="6488906"/>
            <a:ext cx="892970" cy="1250156"/>
            <a:chOff x="0" y="0"/>
            <a:chExt cx="892968" cy="1250155"/>
          </a:xfrm>
        </p:grpSpPr>
        <p:sp>
          <p:nvSpPr>
            <p:cNvPr id="225" name="Figura"/>
            <p:cNvSpPr/>
            <p:nvPr/>
          </p:nvSpPr>
          <p:spPr>
            <a:xfrm flipH="1">
              <a:off x="-1" y="376921"/>
              <a:ext cx="892970" cy="87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0477" fill="norm" stroke="1" extrusionOk="0">
                  <a:moveTo>
                    <a:pt x="4075" y="18074"/>
                  </a:moveTo>
                  <a:cubicBezTo>
                    <a:pt x="4075" y="18074"/>
                    <a:pt x="2458" y="19797"/>
                    <a:pt x="725" y="17749"/>
                  </a:cubicBezTo>
                  <a:cubicBezTo>
                    <a:pt x="-760" y="15995"/>
                    <a:pt x="263" y="5383"/>
                    <a:pt x="1767" y="2974"/>
                  </a:cubicBezTo>
                  <a:cubicBezTo>
                    <a:pt x="4248" y="-1000"/>
                    <a:pt x="6091" y="156"/>
                    <a:pt x="6091" y="156"/>
                  </a:cubicBezTo>
                  <a:cubicBezTo>
                    <a:pt x="6091" y="156"/>
                    <a:pt x="5839" y="3083"/>
                    <a:pt x="8677" y="2974"/>
                  </a:cubicBezTo>
                  <a:cubicBezTo>
                    <a:pt x="9408" y="2945"/>
                    <a:pt x="10996" y="3049"/>
                    <a:pt x="11410" y="2974"/>
                  </a:cubicBezTo>
                  <a:cubicBezTo>
                    <a:pt x="13595" y="2573"/>
                    <a:pt x="12658" y="156"/>
                    <a:pt x="12658" y="156"/>
                  </a:cubicBezTo>
                  <a:cubicBezTo>
                    <a:pt x="12658" y="156"/>
                    <a:pt x="16001" y="-432"/>
                    <a:pt x="18507" y="2974"/>
                  </a:cubicBezTo>
                  <a:cubicBezTo>
                    <a:pt x="20253" y="5345"/>
                    <a:pt x="20840" y="16179"/>
                    <a:pt x="19344" y="17929"/>
                  </a:cubicBezTo>
                  <a:cubicBezTo>
                    <a:pt x="18312" y="19136"/>
                    <a:pt x="15706" y="17835"/>
                    <a:pt x="15706" y="17835"/>
                  </a:cubicBezTo>
                  <a:cubicBezTo>
                    <a:pt x="15706" y="17835"/>
                    <a:pt x="14403" y="19283"/>
                    <a:pt x="13538" y="19763"/>
                  </a:cubicBezTo>
                  <a:cubicBezTo>
                    <a:pt x="12031" y="20600"/>
                    <a:pt x="10253" y="20470"/>
                    <a:pt x="9890" y="20467"/>
                  </a:cubicBezTo>
                  <a:cubicBezTo>
                    <a:pt x="9479" y="20463"/>
                    <a:pt x="8194" y="20222"/>
                    <a:pt x="6065" y="19535"/>
                  </a:cubicBezTo>
                  <a:cubicBezTo>
                    <a:pt x="5578" y="19377"/>
                    <a:pt x="4075" y="18074"/>
                    <a:pt x="4075" y="18074"/>
                  </a:cubicBezTo>
                  <a:close/>
                </a:path>
              </a:pathLst>
            </a:custGeom>
            <a:gradFill flip="none" rotWithShape="1">
              <a:gsLst>
                <a:gs pos="1076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26" name="Línea"/>
            <p:cNvSpPr/>
            <p:nvPr/>
          </p:nvSpPr>
          <p:spPr>
            <a:xfrm>
              <a:off x="165051" y="584035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27" name="Óvalo"/>
            <p:cNvSpPr/>
            <p:nvPr/>
          </p:nvSpPr>
          <p:spPr>
            <a:xfrm flipH="1">
              <a:off x="196452" y="0"/>
              <a:ext cx="499774" cy="526859"/>
            </a:xfrm>
            <a:prstGeom prst="ellipse">
              <a:avLst/>
            </a:prstGeom>
            <a:gradFill flip="none" rotWithShape="1">
              <a:gsLst>
                <a:gs pos="1921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28" name="Línea"/>
            <p:cNvSpPr/>
            <p:nvPr/>
          </p:nvSpPr>
          <p:spPr>
            <a:xfrm flipH="1">
              <a:off x="709385" y="591560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34" name="Agrupar"/>
          <p:cNvGrpSpPr/>
          <p:nvPr/>
        </p:nvGrpSpPr>
        <p:grpSpPr>
          <a:xfrm>
            <a:off x="11153179" y="8944570"/>
            <a:ext cx="892970" cy="1250156"/>
            <a:chOff x="0" y="0"/>
            <a:chExt cx="892968" cy="1250155"/>
          </a:xfrm>
        </p:grpSpPr>
        <p:sp>
          <p:nvSpPr>
            <p:cNvPr id="230" name="Figura"/>
            <p:cNvSpPr/>
            <p:nvPr/>
          </p:nvSpPr>
          <p:spPr>
            <a:xfrm flipH="1">
              <a:off x="-1" y="376921"/>
              <a:ext cx="892970" cy="87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0477" fill="norm" stroke="1" extrusionOk="0">
                  <a:moveTo>
                    <a:pt x="4075" y="18074"/>
                  </a:moveTo>
                  <a:cubicBezTo>
                    <a:pt x="4075" y="18074"/>
                    <a:pt x="2458" y="19797"/>
                    <a:pt x="725" y="17749"/>
                  </a:cubicBezTo>
                  <a:cubicBezTo>
                    <a:pt x="-760" y="15995"/>
                    <a:pt x="263" y="5383"/>
                    <a:pt x="1767" y="2974"/>
                  </a:cubicBezTo>
                  <a:cubicBezTo>
                    <a:pt x="4248" y="-1000"/>
                    <a:pt x="6091" y="156"/>
                    <a:pt x="6091" y="156"/>
                  </a:cubicBezTo>
                  <a:cubicBezTo>
                    <a:pt x="6091" y="156"/>
                    <a:pt x="5839" y="3083"/>
                    <a:pt x="8677" y="2974"/>
                  </a:cubicBezTo>
                  <a:cubicBezTo>
                    <a:pt x="9408" y="2945"/>
                    <a:pt x="10996" y="3049"/>
                    <a:pt x="11410" y="2974"/>
                  </a:cubicBezTo>
                  <a:cubicBezTo>
                    <a:pt x="13595" y="2573"/>
                    <a:pt x="12658" y="156"/>
                    <a:pt x="12658" y="156"/>
                  </a:cubicBezTo>
                  <a:cubicBezTo>
                    <a:pt x="12658" y="156"/>
                    <a:pt x="16001" y="-432"/>
                    <a:pt x="18507" y="2974"/>
                  </a:cubicBezTo>
                  <a:cubicBezTo>
                    <a:pt x="20253" y="5345"/>
                    <a:pt x="20840" y="16179"/>
                    <a:pt x="19344" y="17929"/>
                  </a:cubicBezTo>
                  <a:cubicBezTo>
                    <a:pt x="18312" y="19136"/>
                    <a:pt x="15706" y="17835"/>
                    <a:pt x="15706" y="17835"/>
                  </a:cubicBezTo>
                  <a:cubicBezTo>
                    <a:pt x="15706" y="17835"/>
                    <a:pt x="14403" y="19283"/>
                    <a:pt x="13538" y="19763"/>
                  </a:cubicBezTo>
                  <a:cubicBezTo>
                    <a:pt x="12031" y="20600"/>
                    <a:pt x="10253" y="20470"/>
                    <a:pt x="9890" y="20467"/>
                  </a:cubicBezTo>
                  <a:cubicBezTo>
                    <a:pt x="9479" y="20463"/>
                    <a:pt x="8194" y="20222"/>
                    <a:pt x="6065" y="19535"/>
                  </a:cubicBezTo>
                  <a:cubicBezTo>
                    <a:pt x="5578" y="19377"/>
                    <a:pt x="4075" y="18074"/>
                    <a:pt x="4075" y="18074"/>
                  </a:cubicBezTo>
                  <a:close/>
                </a:path>
              </a:pathLst>
            </a:custGeom>
            <a:gradFill flip="none" rotWithShape="1">
              <a:gsLst>
                <a:gs pos="1076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1" name="Línea"/>
            <p:cNvSpPr/>
            <p:nvPr/>
          </p:nvSpPr>
          <p:spPr>
            <a:xfrm>
              <a:off x="165051" y="584035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2" name="Óvalo"/>
            <p:cNvSpPr/>
            <p:nvPr/>
          </p:nvSpPr>
          <p:spPr>
            <a:xfrm flipH="1">
              <a:off x="196452" y="0"/>
              <a:ext cx="499774" cy="526859"/>
            </a:xfrm>
            <a:prstGeom prst="ellipse">
              <a:avLst/>
            </a:prstGeom>
            <a:gradFill flip="none" rotWithShape="1">
              <a:gsLst>
                <a:gs pos="1921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3" name="Línea"/>
            <p:cNvSpPr/>
            <p:nvPr/>
          </p:nvSpPr>
          <p:spPr>
            <a:xfrm flipH="1">
              <a:off x="709385" y="591560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39" name="Agrupar"/>
          <p:cNvGrpSpPr/>
          <p:nvPr/>
        </p:nvGrpSpPr>
        <p:grpSpPr>
          <a:xfrm>
            <a:off x="15112007" y="8944570"/>
            <a:ext cx="892970" cy="1250156"/>
            <a:chOff x="0" y="0"/>
            <a:chExt cx="892968" cy="1250155"/>
          </a:xfrm>
        </p:grpSpPr>
        <p:sp>
          <p:nvSpPr>
            <p:cNvPr id="235" name="Figura"/>
            <p:cNvSpPr/>
            <p:nvPr/>
          </p:nvSpPr>
          <p:spPr>
            <a:xfrm flipH="1">
              <a:off x="-1" y="376921"/>
              <a:ext cx="892970" cy="873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0477" fill="norm" stroke="1" extrusionOk="0">
                  <a:moveTo>
                    <a:pt x="4075" y="18074"/>
                  </a:moveTo>
                  <a:cubicBezTo>
                    <a:pt x="4075" y="18074"/>
                    <a:pt x="2458" y="19797"/>
                    <a:pt x="725" y="17749"/>
                  </a:cubicBezTo>
                  <a:cubicBezTo>
                    <a:pt x="-760" y="15995"/>
                    <a:pt x="263" y="5383"/>
                    <a:pt x="1767" y="2974"/>
                  </a:cubicBezTo>
                  <a:cubicBezTo>
                    <a:pt x="4248" y="-1000"/>
                    <a:pt x="6091" y="156"/>
                    <a:pt x="6091" y="156"/>
                  </a:cubicBezTo>
                  <a:cubicBezTo>
                    <a:pt x="6091" y="156"/>
                    <a:pt x="5839" y="3083"/>
                    <a:pt x="8677" y="2974"/>
                  </a:cubicBezTo>
                  <a:cubicBezTo>
                    <a:pt x="9408" y="2945"/>
                    <a:pt x="10996" y="3049"/>
                    <a:pt x="11410" y="2974"/>
                  </a:cubicBezTo>
                  <a:cubicBezTo>
                    <a:pt x="13595" y="2573"/>
                    <a:pt x="12658" y="156"/>
                    <a:pt x="12658" y="156"/>
                  </a:cubicBezTo>
                  <a:cubicBezTo>
                    <a:pt x="12658" y="156"/>
                    <a:pt x="16001" y="-432"/>
                    <a:pt x="18507" y="2974"/>
                  </a:cubicBezTo>
                  <a:cubicBezTo>
                    <a:pt x="20253" y="5345"/>
                    <a:pt x="20840" y="16179"/>
                    <a:pt x="19344" y="17929"/>
                  </a:cubicBezTo>
                  <a:cubicBezTo>
                    <a:pt x="18312" y="19136"/>
                    <a:pt x="15706" y="17835"/>
                    <a:pt x="15706" y="17835"/>
                  </a:cubicBezTo>
                  <a:cubicBezTo>
                    <a:pt x="15706" y="17835"/>
                    <a:pt x="14403" y="19283"/>
                    <a:pt x="13538" y="19763"/>
                  </a:cubicBezTo>
                  <a:cubicBezTo>
                    <a:pt x="12031" y="20600"/>
                    <a:pt x="10253" y="20470"/>
                    <a:pt x="9890" y="20467"/>
                  </a:cubicBezTo>
                  <a:cubicBezTo>
                    <a:pt x="9479" y="20463"/>
                    <a:pt x="8194" y="20222"/>
                    <a:pt x="6065" y="19535"/>
                  </a:cubicBezTo>
                  <a:cubicBezTo>
                    <a:pt x="5578" y="19377"/>
                    <a:pt x="4075" y="18074"/>
                    <a:pt x="4075" y="18074"/>
                  </a:cubicBezTo>
                  <a:close/>
                </a:path>
              </a:pathLst>
            </a:custGeom>
            <a:gradFill flip="none" rotWithShape="1">
              <a:gsLst>
                <a:gs pos="1076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6" name="Línea"/>
            <p:cNvSpPr/>
            <p:nvPr/>
          </p:nvSpPr>
          <p:spPr>
            <a:xfrm>
              <a:off x="165051" y="584035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7" name="Óvalo"/>
            <p:cNvSpPr/>
            <p:nvPr/>
          </p:nvSpPr>
          <p:spPr>
            <a:xfrm flipH="1">
              <a:off x="196452" y="0"/>
              <a:ext cx="499774" cy="526859"/>
            </a:xfrm>
            <a:prstGeom prst="ellipse">
              <a:avLst/>
            </a:prstGeom>
            <a:gradFill flip="none" rotWithShape="1">
              <a:gsLst>
                <a:gs pos="19217">
                  <a:srgbClr val="6CE6ED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8" name="Línea"/>
            <p:cNvSpPr/>
            <p:nvPr/>
          </p:nvSpPr>
          <p:spPr>
            <a:xfrm flipH="1">
              <a:off x="709385" y="591560"/>
              <a:ext cx="39803" cy="557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33" y="0"/>
                  </a:moveTo>
                  <a:cubicBezTo>
                    <a:pt x="14461" y="2992"/>
                    <a:pt x="3038" y="7059"/>
                    <a:pt x="915" y="9066"/>
                  </a:cubicBezTo>
                  <a:cubicBezTo>
                    <a:pt x="-467" y="10372"/>
                    <a:pt x="-296" y="13736"/>
                    <a:pt x="1509" y="15038"/>
                  </a:cubicBezTo>
                  <a:cubicBezTo>
                    <a:pt x="3528" y="16495"/>
                    <a:pt x="13362" y="19435"/>
                    <a:pt x="19200" y="2160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 defTabSz="684609"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pic>
        <p:nvPicPr>
          <p:cNvPr id="24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4039" y="8914804"/>
            <a:ext cx="1875235" cy="1294806"/>
          </a:xfrm>
          <a:prstGeom prst="rect">
            <a:avLst/>
          </a:prstGeom>
          <a:ln w="3175">
            <a:miter lim="400000"/>
          </a:ln>
        </p:spPr>
      </p:pic>
      <p:pic>
        <p:nvPicPr>
          <p:cNvPr id="24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67867" y="9391054"/>
            <a:ext cx="342305" cy="339632"/>
          </a:xfrm>
          <a:prstGeom prst="rect">
            <a:avLst/>
          </a:prstGeom>
          <a:ln w="3175">
            <a:miter lim="400000"/>
          </a:ln>
        </p:spPr>
      </p:pic>
      <p:graphicFrame>
        <p:nvGraphicFramePr>
          <p:cNvPr id="242" name="Tabla sin título"/>
          <p:cNvGraphicFramePr/>
          <p:nvPr/>
        </p:nvGraphicFramePr>
        <p:xfrm>
          <a:off x="2897831" y="3093062"/>
          <a:ext cx="6994923" cy="7471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71972"/>
                <a:gridCol w="1674316"/>
                <a:gridCol w="1674316"/>
                <a:gridCol w="1674316"/>
              </a:tblGrid>
              <a:tr h="956752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¿Cuánto tarda cada trabajador?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Ronda 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Ronda 2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Ronda 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25400"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56752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Lisa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56752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David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56752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Martín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956752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María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635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343769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7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¿Cuándo recibe el cliente la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primera moneda</a:t>
                      </a:r>
                      <a: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635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343769"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7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¿Cuándo recibe el cliente la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última moneda</a:t>
                      </a:r>
                      <a: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miter lim="400000"/>
                    </a:lnL>
                    <a:lnR w="635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68400" algn="l"/>
                        </a:tabLst>
                        <a:defRPr i="0" sz="14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D8EAA"/>
                      </a:solidFill>
                      <a:miter lim="400000"/>
                    </a:lnL>
                    <a:lnR w="38100">
                      <a:solidFill>
                        <a:srgbClr val="3D8EAA"/>
                      </a:solidFill>
                      <a:miter lim="400000"/>
                    </a:lnR>
                    <a:lnT w="38100">
                      <a:solidFill>
                        <a:srgbClr val="3D8EAA"/>
                      </a:solidFill>
                      <a:miter lim="400000"/>
                    </a:lnT>
                    <a:lnB w="38100">
                      <a:solidFill>
                        <a:srgbClr val="3D8EAA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3" name="Ronda 2: tamaño del batch 5"/>
          <p:cNvSpPr txBox="1"/>
          <p:nvPr/>
        </p:nvSpPr>
        <p:spPr>
          <a:xfrm>
            <a:off x="10855523" y="5548726"/>
            <a:ext cx="4772675" cy="5409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800"/>
            </a:lvl1pPr>
          </a:lstStyle>
          <a:p>
            <a:pPr/>
            <a:r>
              <a:t>Ronda 2: tamaño del batch 5</a:t>
            </a:r>
          </a:p>
        </p:txBody>
      </p:sp>
      <p:sp>
        <p:nvSpPr>
          <p:cNvPr id="244" name="Ronda 3: tamaño del batch 1"/>
          <p:cNvSpPr txBox="1"/>
          <p:nvPr/>
        </p:nvSpPr>
        <p:spPr>
          <a:xfrm>
            <a:off x="10974585" y="8153219"/>
            <a:ext cx="4772675" cy="540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800"/>
            </a:lvl1pPr>
          </a:lstStyle>
          <a:p>
            <a:pPr/>
            <a:r>
              <a:t>Ronda 3: tamaño del batch 1</a:t>
            </a:r>
          </a:p>
        </p:txBody>
      </p:sp>
      <p:sp>
        <p:nvSpPr>
          <p:cNvPr id="245" name="Ronda 1: tamaño del batch 20"/>
          <p:cNvSpPr txBox="1"/>
          <p:nvPr/>
        </p:nvSpPr>
        <p:spPr>
          <a:xfrm>
            <a:off x="10766226" y="3093062"/>
            <a:ext cx="4971271" cy="5409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>
              <a:defRPr sz="2800"/>
            </a:lvl1pPr>
          </a:lstStyle>
          <a:p>
            <a:pPr/>
            <a:r>
              <a:t>Ronda 1: tamaño del batch 20</a:t>
            </a:r>
          </a:p>
        </p:txBody>
      </p:sp>
      <p:sp>
        <p:nvSpPr>
          <p:cNvPr id="24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sultado típ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Resultado típico</a:t>
            </a:r>
          </a:p>
        </p:txBody>
      </p:sp>
      <p:sp>
        <p:nvSpPr>
          <p:cNvPr id="249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6683" y="2708723"/>
            <a:ext cx="8654634" cy="6712150"/>
          </a:xfrm>
          <a:prstGeom prst="rect">
            <a:avLst/>
          </a:prstGeom>
          <a:ln w="3175">
            <a:miter lim="400000"/>
          </a:ln>
        </p:spPr>
      </p:pic>
      <p:sp>
        <p:nvSpPr>
          <p:cNvPr id="2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lgunas pregunt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4608"/>
            </a:lvl1pPr>
          </a:lstStyle>
          <a:p>
            <a:pPr/>
            <a:r>
              <a:t>Algunas preguntas</a:t>
            </a:r>
          </a:p>
        </p:txBody>
      </p:sp>
      <p:sp>
        <p:nvSpPr>
          <p:cNvPr id="254" name="¿Qué ha pasado con el tiempo total? ¿Por qué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¿Qué ha pasado con el tiempo total? ¿Por qué?</a:t>
            </a:r>
          </a:p>
          <a:p>
            <a:pPr lvl="1"/>
            <a:r>
              <a:t>¿Qué ha pasado con el tiempo de cada trabajador individual? ¿Por qué?</a:t>
            </a:r>
          </a:p>
          <a:p>
            <a:pPr lvl="1"/>
            <a:r>
              <a:t>¿Cómo se sentían en cada ronda? ¿Ha sido estresante? ¿Cuándo ha sido más calmado?</a:t>
            </a:r>
          </a:p>
          <a:p>
            <a:pPr lvl="1"/>
            <a:r>
              <a:t>¿Se puede trasladar esto al desarrollo de software?</a:t>
            </a:r>
          </a:p>
          <a:p>
            <a:pPr lvl="1"/>
            <a:r>
              <a:t>¿Qué representan las monedas?</a:t>
            </a:r>
          </a:p>
          <a:p>
            <a:pPr lvl="1"/>
            <a:r>
              <a:t>¿Qué no es aplicable en el desarrollo de software?</a:t>
            </a:r>
          </a:p>
        </p:txBody>
      </p:sp>
      <p:sp>
        <p:nvSpPr>
          <p:cNvPr id="2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l tweet de la sem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tweet de la semana</a:t>
            </a:r>
          </a:p>
        </p:txBody>
      </p:sp>
      <p:sp>
        <p:nvSpPr>
          <p:cNvPr id="2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" name="pasted-image.tiff"/>
          <p:cNvGrpSpPr/>
          <p:nvPr/>
        </p:nvGrpSpPr>
        <p:grpSpPr>
          <a:xfrm>
            <a:off x="2349327" y="3260941"/>
            <a:ext cx="15113001" cy="4140201"/>
            <a:chOff x="0" y="0"/>
            <a:chExt cx="15113000" cy="4140200"/>
          </a:xfrm>
        </p:grpSpPr>
        <p:pic>
          <p:nvPicPr>
            <p:cNvPr id="26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4859000" cy="381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9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113000" cy="414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El desarrollo de software como un proceso de fabricación"/>
          <p:cNvSpPr txBox="1"/>
          <p:nvPr/>
        </p:nvSpPr>
        <p:spPr>
          <a:xfrm>
            <a:off x="3177330" y="4598414"/>
            <a:ext cx="11933340" cy="20553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 algn="ctr">
              <a:defRPr b="1" sz="5600"/>
            </a:pPr>
            <a:r>
              <a:t>El desarrollo de software</a:t>
            </a:r>
            <a:br/>
            <a:r>
              <a:t>como un proceso de fabricación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proceso-fabricacion.png" descr="proceso-fabricac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80" y="2303806"/>
            <a:ext cx="15591840" cy="68223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tablero-kanban-basico.png" descr="tablero-kanban-basic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2976" y="4527884"/>
            <a:ext cx="10473085" cy="5824057"/>
          </a:xfrm>
          <a:prstGeom prst="rect">
            <a:avLst/>
          </a:prstGeom>
          <a:ln w="3175">
            <a:miter lim="400000"/>
          </a:ln>
        </p:spPr>
      </p:pic>
      <p:sp>
        <p:nvSpPr>
          <p:cNvPr id="27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049" y="1534784"/>
            <a:ext cx="9532206" cy="41229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72" name="tablero-kanban-basico.png" descr="tablero-kanban-basico.png"/>
          <p:cNvPicPr>
            <a:picLocks noChangeAspect="1"/>
          </p:cNvPicPr>
          <p:nvPr/>
        </p:nvPicPr>
        <p:blipFill>
          <a:blip r:embed="rId2">
            <a:extLst/>
          </a:blip>
          <a:srcRect l="27855" t="25057" r="62147" b="63047"/>
          <a:stretch>
            <a:fillRect/>
          </a:stretch>
        </p:blipFill>
        <p:spPr>
          <a:xfrm>
            <a:off x="1908726" y="6897471"/>
            <a:ext cx="3078540" cy="2036935"/>
          </a:xfrm>
          <a:prstGeom prst="rect">
            <a:avLst/>
          </a:prstGeom>
          <a:ln w="3175">
            <a:miter lim="400000"/>
          </a:ln>
        </p:spPr>
      </p:pic>
      <p:sp>
        <p:nvSpPr>
          <p:cNvPr id="273" name="Historia de  usuario"/>
          <p:cNvSpPr txBox="1"/>
          <p:nvPr/>
        </p:nvSpPr>
        <p:spPr>
          <a:xfrm>
            <a:off x="2414432" y="8966151"/>
            <a:ext cx="2067148" cy="10108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ctr">
              <a:defRPr>
                <a:solidFill>
                  <a:srgbClr val="53585F"/>
                </a:solidFill>
              </a:defRPr>
            </a:pPr>
            <a:r>
              <a:t>Historia de </a:t>
            </a:r>
            <a:br/>
            <a:r>
              <a:t>usuario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Inventario en software"/>
          <p:cNvSpPr txBox="1"/>
          <p:nvPr>
            <p:ph type="title"/>
          </p:nvPr>
        </p:nvSpPr>
        <p:spPr>
          <a:xfrm>
            <a:off x="5824725" y="871298"/>
            <a:ext cx="6638550" cy="1203804"/>
          </a:xfrm>
          <a:prstGeom prst="rect">
            <a:avLst/>
          </a:prstGeom>
        </p:spPr>
        <p:txBody>
          <a:bodyPr/>
          <a:lstStyle/>
          <a:p>
            <a:pPr/>
            <a:r>
              <a:t>Inventario en software</a:t>
            </a:r>
          </a:p>
        </p:txBody>
      </p:sp>
      <p:pic>
        <p:nvPicPr>
          <p:cNvPr id="277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2696" y="3211398"/>
            <a:ext cx="6742371" cy="5007204"/>
          </a:xfrm>
          <a:prstGeom prst="rect">
            <a:avLst/>
          </a:prstGeom>
          <a:ln w="3175">
            <a:miter lim="400000"/>
          </a:ln>
        </p:spPr>
      </p:pic>
      <p:pic>
        <p:nvPicPr>
          <p:cNvPr id="27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77969" y="2809456"/>
            <a:ext cx="8041289" cy="58110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rígenes de los sistemas de fabricación lean"/>
          <p:cNvSpPr txBox="1"/>
          <p:nvPr>
            <p:ph type="ctrTitle"/>
          </p:nvPr>
        </p:nvSpPr>
        <p:spPr>
          <a:xfrm>
            <a:off x="3839927" y="4707068"/>
            <a:ext cx="10608146" cy="2015865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Orígenes de los sistemas de fabricación lean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884" y="-175918"/>
            <a:ext cx="10758628" cy="5131582"/>
          </a:xfrm>
          <a:prstGeom prst="rect">
            <a:avLst/>
          </a:prstGeom>
          <a:ln w="3175">
            <a:miter lim="400000"/>
          </a:ln>
        </p:spPr>
      </p:pic>
      <p:pic>
        <p:nvPicPr>
          <p:cNvPr id="28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3479" y="5491998"/>
            <a:ext cx="14734916" cy="2994902"/>
          </a:xfrm>
          <a:prstGeom prst="rect">
            <a:avLst/>
          </a:prstGeom>
          <a:ln w="3175">
            <a:miter lim="400000"/>
          </a:ln>
        </p:spPr>
      </p:pic>
      <p:pic>
        <p:nvPicPr>
          <p:cNvPr id="283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4665" y="8719324"/>
            <a:ext cx="14734915" cy="224358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Lean Software Development"/>
          <p:cNvSpPr txBox="1"/>
          <p:nvPr/>
        </p:nvSpPr>
        <p:spPr>
          <a:xfrm>
            <a:off x="4019763" y="5108060"/>
            <a:ext cx="10248474" cy="10360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>
            <a:lvl1pPr algn="ctr">
              <a:defRPr b="1" sz="5600"/>
            </a:lvl1pPr>
          </a:lstStyle>
          <a:p>
            <a:pPr/>
            <a:r>
              <a:t>Lean Software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c_agiles_231008_big.jpg" descr="c_agiles_231008_big.jpg"/>
          <p:cNvPicPr>
            <a:picLocks noChangeAspect="1"/>
          </p:cNvPicPr>
          <p:nvPr/>
        </p:nvPicPr>
        <p:blipFill>
          <a:blip r:embed="rId2">
            <a:extLst/>
          </a:blip>
          <a:srcRect l="38402" t="0" r="0" b="0"/>
          <a:stretch>
            <a:fillRect/>
          </a:stretch>
        </p:blipFill>
        <p:spPr>
          <a:xfrm>
            <a:off x="1075732" y="2301848"/>
            <a:ext cx="4996514" cy="4125109"/>
          </a:xfrm>
          <a:prstGeom prst="rect">
            <a:avLst/>
          </a:prstGeom>
          <a:ln w="3175">
            <a:miter lim="400000"/>
          </a:ln>
        </p:spPr>
      </p:pic>
      <p:sp>
        <p:nvSpPr>
          <p:cNvPr id="290" name="Mary Poppendieck"/>
          <p:cNvSpPr txBox="1"/>
          <p:nvPr/>
        </p:nvSpPr>
        <p:spPr>
          <a:xfrm>
            <a:off x="456095" y="503133"/>
            <a:ext cx="6610461" cy="104695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Mary Poppendieck</a:t>
            </a:r>
          </a:p>
        </p:txBody>
      </p:sp>
      <p:pic>
        <p:nvPicPr>
          <p:cNvPr id="291" name="51VTANY7HRL._SX375_BO1,204,203,200_.jpg" descr="51VTANY7HRL._SX375_BO1,204,203,200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2561" y="3186436"/>
            <a:ext cx="4276700" cy="5660673"/>
          </a:xfrm>
          <a:prstGeom prst="rect">
            <a:avLst/>
          </a:prstGeom>
          <a:ln w="3175">
            <a:miter lim="400000"/>
          </a:ln>
        </p:spPr>
      </p:pic>
      <p:pic>
        <p:nvPicPr>
          <p:cNvPr id="292" name="51gF6uCFtvL.jpg" descr="51gF6uCFtv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3363" y="3188267"/>
            <a:ext cx="4276701" cy="5657011"/>
          </a:xfrm>
          <a:prstGeom prst="rect">
            <a:avLst/>
          </a:prstGeom>
          <a:ln w="3175">
            <a:miter lim="400000"/>
          </a:ln>
        </p:spPr>
      </p:pic>
      <p:sp>
        <p:nvSpPr>
          <p:cNvPr id="293" name="2003"/>
          <p:cNvSpPr txBox="1"/>
          <p:nvPr/>
        </p:nvSpPr>
        <p:spPr>
          <a:xfrm>
            <a:off x="9117310" y="9037132"/>
            <a:ext cx="967202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2003</a:t>
            </a:r>
          </a:p>
        </p:txBody>
      </p:sp>
      <p:sp>
        <p:nvSpPr>
          <p:cNvPr id="294" name="2006"/>
          <p:cNvSpPr txBox="1"/>
          <p:nvPr/>
        </p:nvSpPr>
        <p:spPr>
          <a:xfrm>
            <a:off x="14578113" y="9037132"/>
            <a:ext cx="967201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2006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699" y="2934074"/>
            <a:ext cx="16158602" cy="68551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sp>
        <p:nvSpPr>
          <p:cNvPr id="298" name="Principios de lean software development"/>
          <p:cNvSpPr txBox="1"/>
          <p:nvPr>
            <p:ph type="title"/>
          </p:nvPr>
        </p:nvSpPr>
        <p:spPr>
          <a:xfrm>
            <a:off x="3231598" y="871298"/>
            <a:ext cx="11824804" cy="1203804"/>
          </a:xfrm>
          <a:prstGeom prst="rect">
            <a:avLst/>
          </a:prstGeom>
        </p:spPr>
        <p:txBody>
          <a:bodyPr/>
          <a:lstStyle/>
          <a:p>
            <a:pPr/>
            <a:r>
              <a:t>Principios de lean software development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0" name="vintage-factory-workers-jake-wilton-toronto-fashion-lifestyle-blog-e1334185296269.jpg"/>
          <p:cNvGrpSpPr/>
          <p:nvPr/>
        </p:nvGrpSpPr>
        <p:grpSpPr>
          <a:xfrm>
            <a:off x="10264981" y="757157"/>
            <a:ext cx="7163940" cy="4959861"/>
            <a:chOff x="0" y="0"/>
            <a:chExt cx="7163939" cy="4959860"/>
          </a:xfrm>
        </p:grpSpPr>
        <p:pic>
          <p:nvPicPr>
            <p:cNvPr id="69" name="vintage-factory-workers-jake-wilton-toronto-fashion-lifestyle-blog-e1334185296269.jpg" descr="vintage-factory-workers-jake-wilton-toronto-fashion-lifestyle-blog-e1334185296269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6909940" cy="46296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" name="vintage-factory-workers-jake-wilton-toronto-fashion-lifestyle-blog-e1334185296269.jpg" descr="vintage-factory-workers-jake-wilton-toronto-fashion-lifestyle-blog-e1334185296269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163940" cy="4959861"/>
            </a:xfrm>
            <a:prstGeom prst="rect">
              <a:avLst/>
            </a:prstGeom>
            <a:effectLst/>
          </p:spPr>
        </p:pic>
      </p:grpSp>
      <p:grpSp>
        <p:nvGrpSpPr>
          <p:cNvPr id="73" name="taylorism-frederick-winslow-taylor.png"/>
          <p:cNvGrpSpPr/>
          <p:nvPr/>
        </p:nvGrpSpPr>
        <p:grpSpPr>
          <a:xfrm>
            <a:off x="909567" y="1849596"/>
            <a:ext cx="7997512" cy="3830268"/>
            <a:chOff x="0" y="0"/>
            <a:chExt cx="7997511" cy="3830266"/>
          </a:xfrm>
        </p:grpSpPr>
        <p:pic>
          <p:nvPicPr>
            <p:cNvPr id="72" name="taylorism-frederick-winslow-taylor.png" descr="taylorism-frederick-winslow-taylor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7743512" cy="35000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" name="taylorism-frederick-winslow-taylor.png" descr="taylorism-frederick-winslow-taylor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997512" cy="3830267"/>
            </a:xfrm>
            <a:prstGeom prst="rect">
              <a:avLst/>
            </a:prstGeom>
            <a:effectLst/>
          </p:spPr>
        </p:pic>
      </p:grpSp>
      <p:grpSp>
        <p:nvGrpSpPr>
          <p:cNvPr id="76" name="20130220_vickerssonsfeature.jpg"/>
          <p:cNvGrpSpPr/>
          <p:nvPr/>
        </p:nvGrpSpPr>
        <p:grpSpPr>
          <a:xfrm>
            <a:off x="1869327" y="6355847"/>
            <a:ext cx="7460475" cy="4750172"/>
            <a:chOff x="0" y="0"/>
            <a:chExt cx="7460474" cy="4750170"/>
          </a:xfrm>
        </p:grpSpPr>
        <p:pic>
          <p:nvPicPr>
            <p:cNvPr id="75" name="20130220_vickerssonsfeature.jpg" descr="20130220_vickerssonsfeature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7206475" cy="44199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4" name="20130220_vickerssonsfeature.jpg" descr="20130220_vickerssonsfeature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460475" cy="4750171"/>
            </a:xfrm>
            <a:prstGeom prst="rect">
              <a:avLst/>
            </a:prstGeom>
            <a:effectLst/>
          </p:spPr>
        </p:pic>
      </p:grpSp>
      <p:grpSp>
        <p:nvGrpSpPr>
          <p:cNvPr id="79" name="droppedImage-2.PNG"/>
          <p:cNvGrpSpPr/>
          <p:nvPr/>
        </p:nvGrpSpPr>
        <p:grpSpPr>
          <a:xfrm>
            <a:off x="9911326" y="5802193"/>
            <a:ext cx="6400135" cy="5151502"/>
            <a:chOff x="0" y="0"/>
            <a:chExt cx="6400133" cy="5151500"/>
          </a:xfrm>
        </p:grpSpPr>
        <p:pic>
          <p:nvPicPr>
            <p:cNvPr id="78" name="droppedImage-2.PNG" descr="droppedImage-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76200"/>
              <a:ext cx="6146134" cy="48213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7" name="droppedImage-2.PNG" descr="droppedImage-2.PN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400134" cy="5151501"/>
            </a:xfrm>
            <a:prstGeom prst="rect">
              <a:avLst/>
            </a:prstGeom>
            <a:effectLst/>
          </p:spPr>
        </p:pic>
      </p:grpSp>
      <p:sp>
        <p:nvSpPr>
          <p:cNvPr id="80" name="Frederick Taylor - Taylorismo (1880)"/>
          <p:cNvSpPr txBox="1"/>
          <p:nvPr/>
        </p:nvSpPr>
        <p:spPr>
          <a:xfrm>
            <a:off x="456095" y="503133"/>
            <a:ext cx="12013954" cy="104695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Frederick Taylor - Taylorismo (1880)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" name="Henri Ford - Fordismo (1910)"/>
          <p:cNvSpPr txBox="1"/>
          <p:nvPr/>
        </p:nvSpPr>
        <p:spPr>
          <a:xfrm>
            <a:off x="429825" y="398054"/>
            <a:ext cx="9016107" cy="104695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Henri Ford - Fordismo (1910)</a:t>
            </a:r>
          </a:p>
        </p:txBody>
      </p:sp>
      <p:grpSp>
        <p:nvGrpSpPr>
          <p:cNvPr id="86" name="116401832.jpg"/>
          <p:cNvGrpSpPr/>
          <p:nvPr/>
        </p:nvGrpSpPr>
        <p:grpSpPr>
          <a:xfrm>
            <a:off x="3190575" y="1180387"/>
            <a:ext cx="4045509" cy="5151501"/>
            <a:chOff x="0" y="0"/>
            <a:chExt cx="4045508" cy="5151500"/>
          </a:xfrm>
        </p:grpSpPr>
        <p:pic>
          <p:nvPicPr>
            <p:cNvPr id="85" name="116401832.jpg" descr="11640183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3791509" cy="48213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" name="116401832.jpg" descr="116401832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45509" cy="5151501"/>
            </a:xfrm>
            <a:prstGeom prst="rect">
              <a:avLst/>
            </a:prstGeom>
            <a:effectLst/>
          </p:spPr>
        </p:pic>
      </p:grpSp>
      <p:grpSp>
        <p:nvGrpSpPr>
          <p:cNvPr id="89" name="1.jpg"/>
          <p:cNvGrpSpPr/>
          <p:nvPr/>
        </p:nvGrpSpPr>
        <p:grpSpPr>
          <a:xfrm>
            <a:off x="1812059" y="6452790"/>
            <a:ext cx="6251639" cy="4655421"/>
            <a:chOff x="0" y="0"/>
            <a:chExt cx="6251638" cy="4655419"/>
          </a:xfrm>
        </p:grpSpPr>
        <p:pic>
          <p:nvPicPr>
            <p:cNvPr id="88" name="1.jpg" descr="1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5997639" cy="43252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7" name="1.jpg" descr="1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251639" cy="4655420"/>
            </a:xfrm>
            <a:prstGeom prst="rect">
              <a:avLst/>
            </a:prstGeom>
            <a:effectLst/>
          </p:spPr>
        </p:pic>
      </p:grpSp>
      <p:grpSp>
        <p:nvGrpSpPr>
          <p:cNvPr id="92" name="d450deffeb4ff1c677a0b45bffdd167b.jpg"/>
          <p:cNvGrpSpPr/>
          <p:nvPr/>
        </p:nvGrpSpPr>
        <p:grpSpPr>
          <a:xfrm>
            <a:off x="8918664" y="6088141"/>
            <a:ext cx="7688125" cy="4982204"/>
            <a:chOff x="0" y="0"/>
            <a:chExt cx="7688124" cy="4982203"/>
          </a:xfrm>
        </p:grpSpPr>
        <p:pic>
          <p:nvPicPr>
            <p:cNvPr id="91" name="d450deffeb4ff1c677a0b45bffdd167b.jpg" descr="d450deffeb4ff1c677a0b45bffdd167b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7434125" cy="46520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0" name="d450deffeb4ff1c677a0b45bffdd167b.jpg" descr="d450deffeb4ff1c677a0b45bffdd167b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688125" cy="4982204"/>
            </a:xfrm>
            <a:prstGeom prst="rect">
              <a:avLst/>
            </a:prstGeom>
            <a:effectLst/>
          </p:spPr>
        </p:pic>
      </p:grpSp>
      <p:grpSp>
        <p:nvGrpSpPr>
          <p:cNvPr id="95" name="fordassemblyline-56b6b8355f9b5829f83428af.jpg"/>
          <p:cNvGrpSpPr/>
          <p:nvPr/>
        </p:nvGrpSpPr>
        <p:grpSpPr>
          <a:xfrm>
            <a:off x="9721684" y="421519"/>
            <a:ext cx="6625468" cy="5283021"/>
            <a:chOff x="0" y="0"/>
            <a:chExt cx="6625467" cy="5283020"/>
          </a:xfrm>
        </p:grpSpPr>
        <p:pic>
          <p:nvPicPr>
            <p:cNvPr id="94" name="fordassemblyline-56b6b8355f9b5829f83428af.jpg" descr="fordassemblyline-56b6b8355f9b5829f83428af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76200"/>
              <a:ext cx="6371468" cy="4952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3" name="fordassemblyline-56b6b8355f9b5829f83428af.jpg" descr="fordassemblyline-56b6b8355f9b5829f83428af.jp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6625468" cy="52830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1924-ford-model-t-fourdor-1.jpganchorcentermodecropwidth1000.jpeg"/>
          <p:cNvGrpSpPr/>
          <p:nvPr/>
        </p:nvGrpSpPr>
        <p:grpSpPr>
          <a:xfrm>
            <a:off x="9092683" y="1167443"/>
            <a:ext cx="8739769" cy="6397525"/>
            <a:chOff x="0" y="0"/>
            <a:chExt cx="8739767" cy="6397523"/>
          </a:xfrm>
        </p:grpSpPr>
        <p:pic>
          <p:nvPicPr>
            <p:cNvPr id="98" name="1924-ford-model-t-fourdor-1.jpganchorcentermodecropwidth1000.jpeg" descr="1924-ford-model-t-fourdor-1.jpganchorcentermodecropwidth1000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8485768" cy="60673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7" name="1924-ford-model-t-fourdor-1.jpganchorcentermodecropwidth1000.jpeg" descr="1924-ford-model-t-fourdor-1.jpganchorcentermodecropwidth1000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39768" cy="6397524"/>
            </a:xfrm>
            <a:prstGeom prst="rect">
              <a:avLst/>
            </a:prstGeom>
            <a:effectLst/>
          </p:spPr>
        </p:pic>
      </p:grpSp>
      <p:sp>
        <p:nvSpPr>
          <p:cNvPr id="100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" name="15 millones de unidades (1910-1927)…"/>
          <p:cNvSpPr txBox="1"/>
          <p:nvPr/>
        </p:nvSpPr>
        <p:spPr>
          <a:xfrm>
            <a:off x="2331260" y="8742852"/>
            <a:ext cx="13625480" cy="2164557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sx="100000" sy="100000" kx="0" ky="0" algn="b" rotWithShape="0" blurRad="5334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44500" indent="-444500">
              <a:buSzPct val="125000"/>
              <a:buChar char="•"/>
              <a:defRPr sz="4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15 millones de unidades (1910-1927)</a:t>
            </a:r>
          </a:p>
          <a:p>
            <a:pPr marL="444500" indent="-444500">
              <a:buSzPct val="125000"/>
              <a:buChar char="•"/>
              <a:defRPr sz="4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10.000 coches diarios en 1925</a:t>
            </a:r>
          </a:p>
          <a:p>
            <a:pPr marL="444500" indent="-444500">
              <a:buSzPct val="125000"/>
              <a:buChar char="•"/>
              <a:defRPr sz="4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En 1920 la mitad de coches del mundo eran Fords</a:t>
            </a:r>
          </a:p>
        </p:txBody>
      </p:sp>
      <p:grpSp>
        <p:nvGrpSpPr>
          <p:cNvPr id="104" name="192012.jpg"/>
          <p:cNvGrpSpPr/>
          <p:nvPr/>
        </p:nvGrpSpPr>
        <p:grpSpPr>
          <a:xfrm>
            <a:off x="688032" y="1988277"/>
            <a:ext cx="8077201" cy="6553201"/>
            <a:chOff x="0" y="0"/>
            <a:chExt cx="8077200" cy="6553200"/>
          </a:xfrm>
        </p:grpSpPr>
        <p:pic>
          <p:nvPicPr>
            <p:cNvPr id="103" name="192012.jpg" descr="19201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7823200" cy="6223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2" name="192012.jpg" descr="192012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077200" cy="6553200"/>
            </a:xfrm>
            <a:prstGeom prst="rect">
              <a:avLst/>
            </a:prstGeom>
            <a:effectLst/>
          </p:spPr>
        </p:pic>
      </p:grpSp>
      <p:sp>
        <p:nvSpPr>
          <p:cNvPr id="105" name="Ford Modelo T"/>
          <p:cNvSpPr txBox="1"/>
          <p:nvPr/>
        </p:nvSpPr>
        <p:spPr>
          <a:xfrm>
            <a:off x="776302" y="562146"/>
            <a:ext cx="5124056" cy="104695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Ford Modelo 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" name="Japón 1945"/>
          <p:cNvSpPr txBox="1"/>
          <p:nvPr/>
        </p:nvSpPr>
        <p:spPr>
          <a:xfrm>
            <a:off x="776302" y="562146"/>
            <a:ext cx="5124056" cy="104695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Japón 1945</a:t>
            </a:r>
          </a:p>
        </p:txBody>
      </p:sp>
      <p:grpSp>
        <p:nvGrpSpPr>
          <p:cNvPr id="111" name="1567310564-japan-surrender-960x540.jpg"/>
          <p:cNvGrpSpPr/>
          <p:nvPr/>
        </p:nvGrpSpPr>
        <p:grpSpPr>
          <a:xfrm>
            <a:off x="7750123" y="457963"/>
            <a:ext cx="6974350" cy="4110396"/>
            <a:chOff x="0" y="0"/>
            <a:chExt cx="6974348" cy="4110395"/>
          </a:xfrm>
        </p:grpSpPr>
        <p:pic>
          <p:nvPicPr>
            <p:cNvPr id="110" name="1567310564-japan-surrender-960x540.jpg" descr="1567310564-japan-surrender-960x54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6720349" cy="37801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9" name="1567310564-japan-surrender-960x540.jpg" descr="1567310564-japan-surrender-960x540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974349" cy="4110396"/>
            </a:xfrm>
            <a:prstGeom prst="rect">
              <a:avLst/>
            </a:prstGeom>
            <a:effectLst/>
          </p:spPr>
        </p:pic>
      </p:grpSp>
      <p:pic>
        <p:nvPicPr>
          <p:cNvPr id="11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9378" y="5212743"/>
            <a:ext cx="15544801" cy="4419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Taiichi Ohno - Toyota (1950)"/>
          <p:cNvSpPr txBox="1"/>
          <p:nvPr/>
        </p:nvSpPr>
        <p:spPr>
          <a:xfrm>
            <a:off x="776302" y="479821"/>
            <a:ext cx="6838885" cy="1986758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Taiichi Ohno - Toyota (1950)</a:t>
            </a:r>
          </a:p>
        </p:txBody>
      </p:sp>
      <p:grpSp>
        <p:nvGrpSpPr>
          <p:cNvPr id="118" name="taichi-ohono.jpg"/>
          <p:cNvGrpSpPr/>
          <p:nvPr/>
        </p:nvGrpSpPr>
        <p:grpSpPr>
          <a:xfrm>
            <a:off x="1691202" y="2822859"/>
            <a:ext cx="5009084" cy="5606482"/>
            <a:chOff x="0" y="0"/>
            <a:chExt cx="5009083" cy="5606480"/>
          </a:xfrm>
        </p:grpSpPr>
        <p:pic>
          <p:nvPicPr>
            <p:cNvPr id="117" name="taichi-ohono.jpg" descr="taichi-ohono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39918" b="0"/>
            <a:stretch>
              <a:fillRect/>
            </a:stretch>
          </p:blipFill>
          <p:spPr>
            <a:xfrm>
              <a:off x="127000" y="76200"/>
              <a:ext cx="4755084" cy="52762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6" name="taichi-ohono.jpg" descr="taichi-ohono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009084" cy="5606482"/>
            </a:xfrm>
            <a:prstGeom prst="rect">
              <a:avLst/>
            </a:prstGeom>
            <a:effectLst/>
          </p:spPr>
        </p:pic>
      </p:grpSp>
      <p:grpSp>
        <p:nvGrpSpPr>
          <p:cNvPr id="121" name="pasted-image.tiff"/>
          <p:cNvGrpSpPr/>
          <p:nvPr/>
        </p:nvGrpSpPr>
        <p:grpSpPr>
          <a:xfrm>
            <a:off x="8368613" y="3038412"/>
            <a:ext cx="8537164" cy="7895268"/>
            <a:chOff x="0" y="0"/>
            <a:chExt cx="8537163" cy="7895266"/>
          </a:xfrm>
        </p:grpSpPr>
        <p:pic>
          <p:nvPicPr>
            <p:cNvPr id="120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8283164" cy="75650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9" name="pasted-image.tiff" descr="pasted-image.tiff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537164" cy="7895267"/>
            </a:xfrm>
            <a:prstGeom prst="rect">
              <a:avLst/>
            </a:prstGeom>
            <a:effectLst/>
          </p:spPr>
        </p:pic>
      </p:grpSp>
      <p:grpSp>
        <p:nvGrpSpPr>
          <p:cNvPr id="124" name="Toyota_Motor_Plant_in_1950s.jpg"/>
          <p:cNvGrpSpPr/>
          <p:nvPr/>
        </p:nvGrpSpPr>
        <p:grpSpPr>
          <a:xfrm>
            <a:off x="11874851" y="-438780"/>
            <a:ext cx="6288261" cy="4706399"/>
            <a:chOff x="0" y="0"/>
            <a:chExt cx="6288259" cy="4706397"/>
          </a:xfrm>
        </p:grpSpPr>
        <p:pic>
          <p:nvPicPr>
            <p:cNvPr id="123" name="Toyota_Motor_Plant_in_1950s.jpg" descr="Toyota_Motor_Plant_in_1950s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6034260" cy="43761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Toyota_Motor_Plant_in_1950s.jpg" descr="Toyota_Motor_Plant_in_1950s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6288260" cy="4706398"/>
            </a:xfrm>
            <a:prstGeom prst="rect">
              <a:avLst/>
            </a:prstGeom>
            <a:effectLst/>
          </p:spPr>
        </p:pic>
      </p:grpSp>
      <p:sp>
        <p:nvSpPr>
          <p:cNvPr id="125" name="Toyota Production System  (TPS)"/>
          <p:cNvSpPr txBox="1"/>
          <p:nvPr/>
        </p:nvSpPr>
        <p:spPr>
          <a:xfrm>
            <a:off x="1586110" y="9248391"/>
            <a:ext cx="5219268" cy="1060978"/>
          </a:xfrm>
          <a:prstGeom prst="rect">
            <a:avLst/>
          </a:prstGeom>
          <a:solidFill>
            <a:schemeClr val="accent5"/>
          </a:solidFill>
          <a:ln w="3175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Toyota Production System </a:t>
            </a:r>
            <a:br/>
            <a:r>
              <a:t>(TPS)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Toyota Production System"/>
          <p:cNvSpPr txBox="1"/>
          <p:nvPr/>
        </p:nvSpPr>
        <p:spPr>
          <a:xfrm>
            <a:off x="776302" y="479821"/>
            <a:ext cx="6838885" cy="1986758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Toyota Production System</a:t>
            </a:r>
          </a:p>
        </p:txBody>
      </p:sp>
      <p:pic>
        <p:nvPicPr>
          <p:cNvPr id="129" name="The-core-principles-of-the-Toyota-Production-System-37.png" descr="The-core-principles-of-the-Toyota-Production-System-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8711" y="3431616"/>
            <a:ext cx="11320252" cy="6818787"/>
          </a:xfrm>
          <a:prstGeom prst="rect">
            <a:avLst/>
          </a:prstGeom>
          <a:ln w="3175">
            <a:miter lim="400000"/>
          </a:ln>
        </p:spPr>
      </p:pic>
      <p:pic>
        <p:nvPicPr>
          <p:cNvPr id="13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6628" y="343767"/>
            <a:ext cx="10359620" cy="2258866"/>
          </a:xfrm>
          <a:prstGeom prst="rect">
            <a:avLst/>
          </a:prstGeom>
          <a:ln w="3175">
            <a:miter lim="400000"/>
          </a:ln>
        </p:spPr>
      </p:pic>
      <p:sp>
        <p:nvSpPr>
          <p:cNvPr id="131" name="自働化"/>
          <p:cNvSpPr txBox="1"/>
          <p:nvPr/>
        </p:nvSpPr>
        <p:spPr>
          <a:xfrm>
            <a:off x="13823092" y="3707328"/>
            <a:ext cx="2786857" cy="1351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457200">
              <a:defRPr sz="7000">
                <a:solidFill>
                  <a:srgbClr val="24292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自働化</a:t>
            </a:r>
          </a:p>
        </p:txBody>
      </p:sp>
      <p:sp>
        <p:nvSpPr>
          <p:cNvPr id="132" name="Línea"/>
          <p:cNvSpPr/>
          <p:nvPr/>
        </p:nvSpPr>
        <p:spPr>
          <a:xfrm>
            <a:off x="15216520" y="5170037"/>
            <a:ext cx="1" cy="1351757"/>
          </a:xfrm>
          <a:prstGeom prst="line">
            <a:avLst/>
          </a:prstGeom>
          <a:ln w="177800">
            <a:solidFill>
              <a:srgbClr val="53585F"/>
            </a:solidFill>
            <a:miter lim="400000"/>
            <a:headEnd type="stealth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33" name="自動化"/>
          <p:cNvSpPr txBox="1"/>
          <p:nvPr/>
        </p:nvSpPr>
        <p:spPr>
          <a:xfrm>
            <a:off x="13823092" y="6415601"/>
            <a:ext cx="2786857" cy="1351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457200">
              <a:defRPr sz="7000">
                <a:solidFill>
                  <a:srgbClr val="24292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自動化</a:t>
            </a:r>
          </a:p>
        </p:txBody>
      </p:sp>
      <p:sp>
        <p:nvSpPr>
          <p:cNvPr id="134" name="+"/>
          <p:cNvSpPr txBox="1"/>
          <p:nvPr/>
        </p:nvSpPr>
        <p:spPr>
          <a:xfrm>
            <a:off x="14935612" y="7866780"/>
            <a:ext cx="561817" cy="9628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5800"/>
            </a:lvl1pPr>
          </a:lstStyle>
          <a:p>
            <a:pPr/>
            <a:r>
              <a:t>+</a:t>
            </a:r>
          </a:p>
        </p:txBody>
      </p:sp>
      <p:sp>
        <p:nvSpPr>
          <p:cNvPr id="135" name="人"/>
          <p:cNvSpPr txBox="1"/>
          <p:nvPr/>
        </p:nvSpPr>
        <p:spPr>
          <a:xfrm>
            <a:off x="14712092" y="8668880"/>
            <a:ext cx="1008857" cy="1351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457200">
              <a:defRPr sz="7000">
                <a:solidFill>
                  <a:srgbClr val="24292E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136" name="Automatización con supervisión humana"/>
          <p:cNvSpPr txBox="1"/>
          <p:nvPr/>
        </p:nvSpPr>
        <p:spPr>
          <a:xfrm>
            <a:off x="13557498" y="2814161"/>
            <a:ext cx="3703529" cy="1010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/>
            <a:r>
              <a:t>Automatización con supervisión humana</a:t>
            </a:r>
          </a:p>
        </p:txBody>
      </p:sp>
      <p:sp>
        <p:nvSpPr>
          <p:cNvPr id="137" name="Persona"/>
          <p:cNvSpPr txBox="1"/>
          <p:nvPr/>
        </p:nvSpPr>
        <p:spPr>
          <a:xfrm>
            <a:off x="14454599" y="9701161"/>
            <a:ext cx="1523843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Persona</a:t>
            </a:r>
          </a:p>
        </p:txBody>
      </p:sp>
      <p:sp>
        <p:nvSpPr>
          <p:cNvPr id="138" name="Automatización"/>
          <p:cNvSpPr txBox="1"/>
          <p:nvPr/>
        </p:nvSpPr>
        <p:spPr>
          <a:xfrm>
            <a:off x="14029931" y="7528652"/>
            <a:ext cx="2758663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Automatización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